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2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080D7-096E-488C-AE65-595980B66576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04B7A-5521-4F21-B815-B019DBC2F1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4F7D7-82D8-4CF5-BF8F-129EEB082A4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04B7A-5521-4F21-B815-B019DBC2F15E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04B7A-5521-4F21-B815-B019DBC2F15E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328CC-066C-4FA5-AA38-548680910E6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04B7A-5521-4F21-B815-B019DBC2F15E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04B7A-5521-4F21-B815-B019DBC2F15E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6811F-86A1-43D0-8F28-D95606CC403E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7473-479A-44DB-A9FD-538D86D71F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6811F-86A1-43D0-8F28-D95606CC403E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7473-479A-44DB-A9FD-538D86D71F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6811F-86A1-43D0-8F28-D95606CC403E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7473-479A-44DB-A9FD-538D86D71F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6811F-86A1-43D0-8F28-D95606CC403E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7473-479A-44DB-A9FD-538D86D71F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6811F-86A1-43D0-8F28-D95606CC403E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7473-479A-44DB-A9FD-538D86D71F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6811F-86A1-43D0-8F28-D95606CC403E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7473-479A-44DB-A9FD-538D86D71F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6811F-86A1-43D0-8F28-D95606CC403E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7473-479A-44DB-A9FD-538D86D71F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6811F-86A1-43D0-8F28-D95606CC403E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7473-479A-44DB-A9FD-538D86D71F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6811F-86A1-43D0-8F28-D95606CC403E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7473-479A-44DB-A9FD-538D86D71F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6811F-86A1-43D0-8F28-D95606CC403E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7473-479A-44DB-A9FD-538D86D71F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6811F-86A1-43D0-8F28-D95606CC403E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D7473-479A-44DB-A9FD-538D86D71F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36811F-86A1-43D0-8F28-D95606CC403E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D7473-479A-44DB-A9FD-538D86D71F8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AutoShape 2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88" name="AutoShape 4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 descr="focu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14400" y="228600"/>
            <a:ext cx="8001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Week at A Glance for </a:t>
            </a:r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Science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19800" y="2590800"/>
            <a:ext cx="3124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January</a:t>
            </a:r>
            <a:r>
              <a:rPr lang="en-US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31-</a:t>
            </a:r>
          </a:p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February 3</a:t>
            </a:r>
            <a:endParaRPr lang="en-US" sz="32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77000" y="4800600"/>
            <a:ext cx="2438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S" pitchFamily="82" charset="0"/>
              </a:rPr>
              <a:t>Climate and Weather</a:t>
            </a:r>
            <a:endParaRPr lang="en-US" sz="36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S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048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a. Analyze and interpret data to compare and contrast the composition of Earth’s atmospheric layers (</a:t>
            </a:r>
            <a:r>
              <a:rPr lang="en-US" b="1" dirty="0" smtClean="0"/>
              <a:t>including the ozone layer) and greenhouse gases. 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381000" y="14478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(</a:t>
            </a:r>
            <a:r>
              <a:rPr lang="en-US" i="1" dirty="0" smtClean="0"/>
              <a:t>Clarification statement: </a:t>
            </a:r>
            <a:r>
              <a:rPr lang="en-US" b="1" i="1" dirty="0" smtClean="0"/>
              <a:t>Earth’s atmospheric layers include the troposphere, stratosphere, mesosphere, and thermosphere.) </a:t>
            </a:r>
            <a:endParaRPr lang="en-US" b="1" i="1" dirty="0"/>
          </a:p>
        </p:txBody>
      </p:sp>
      <p:sp>
        <p:nvSpPr>
          <p:cNvPr id="4" name="Rectangle 3"/>
          <p:cNvSpPr/>
          <p:nvPr/>
        </p:nvSpPr>
        <p:spPr>
          <a:xfrm>
            <a:off x="228600" y="25908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e. Analyze and interpret weather data to explain the effects of moisture evaporating from the ocean on weather patterns and weather events such as hurricanes.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343400" y="4114800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c. Develop a model demonstrating the interaction between unequal heating and the rotation of the Earth that </a:t>
            </a:r>
            <a:r>
              <a:rPr lang="en-US" b="1" dirty="0" smtClean="0"/>
              <a:t>causes local and global wind systems. </a:t>
            </a:r>
          </a:p>
          <a:p>
            <a:endParaRPr lang="en-US" dirty="0" smtClean="0"/>
          </a:p>
          <a:p>
            <a:r>
              <a:rPr lang="en-US" dirty="0" smtClean="0"/>
              <a:t>d. Construct an explanation of the relationship between air pressure, weather fronts, and air masses and meteorological events such as </a:t>
            </a:r>
            <a:r>
              <a:rPr lang="en-US" b="1" dirty="0" smtClean="0"/>
              <a:t>tornados</a:t>
            </a:r>
            <a:r>
              <a:rPr lang="en-US" dirty="0" smtClean="0"/>
              <a:t> and </a:t>
            </a:r>
            <a:r>
              <a:rPr lang="en-US" b="1" dirty="0" smtClean="0"/>
              <a:t>thunderstorms. </a:t>
            </a:r>
            <a:endParaRPr lang="en-US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encrypted-tbn0.gstatic.com/images?q=tbn:ANd9GcThlu7BhRsM1SP26oFmQsLtVxDPVc92dp_PwT59M8WR_tyMxQlVanWWjhzKiZw&amp;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304800"/>
            <a:ext cx="3048000" cy="11665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59535" y="210027"/>
            <a:ext cx="861503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Standard</a:t>
            </a:r>
            <a:r>
              <a:rPr lang="en-US" sz="2000" b="1" dirty="0" smtClean="0">
                <a:solidFill>
                  <a:srgbClr val="0070C0"/>
                </a:solidFill>
              </a:rPr>
              <a:t>: </a:t>
            </a:r>
            <a:endParaRPr lang="en-US" sz="2000" dirty="0"/>
          </a:p>
          <a:p>
            <a:r>
              <a:rPr lang="en-US" sz="2000" dirty="0" smtClean="0"/>
              <a:t>SS6G2      Explain the impact of environmental issues in Latin America.</a:t>
            </a:r>
            <a:r>
              <a:rPr lang="en-US" sz="2000" b="1" dirty="0" smtClean="0"/>
              <a:t> </a:t>
            </a:r>
          </a:p>
          <a:p>
            <a:r>
              <a:rPr lang="en-US" sz="2000" dirty="0" smtClean="0"/>
              <a:t>SS6H1.b   Explain conflict and change in Latin America. </a:t>
            </a:r>
          </a:p>
          <a:p>
            <a:r>
              <a:rPr lang="en-US" sz="2000" dirty="0" smtClean="0"/>
              <a:t> </a:t>
            </a:r>
            <a:endParaRPr lang="en-US" sz="2000" dirty="0"/>
          </a:p>
          <a:p>
            <a:r>
              <a:rPr lang="en-US" sz="2000" b="1" dirty="0">
                <a:solidFill>
                  <a:srgbClr val="0070C0"/>
                </a:solidFill>
              </a:rPr>
              <a:t>Learning Target: </a:t>
            </a:r>
            <a:r>
              <a:rPr lang="en-US" sz="2000" dirty="0" smtClean="0"/>
              <a:t>Explain the impact of environmental issues (air pollution and destruction of rain forest) in Latin America; Explain conflict and change in Latin America (Describe the influence of the Spanish and the Portuguese on the language and religions of Latin America).</a:t>
            </a:r>
            <a:endParaRPr lang="en-US" sz="2000" dirty="0"/>
          </a:p>
          <a:p>
            <a:endParaRPr lang="en-US" sz="2000" b="1" dirty="0">
              <a:solidFill>
                <a:srgbClr val="0070C0"/>
              </a:solidFill>
            </a:endParaRPr>
          </a:p>
          <a:p>
            <a:r>
              <a:rPr lang="en-US" sz="2000" b="1" dirty="0">
                <a:solidFill>
                  <a:srgbClr val="0070C0"/>
                </a:solidFill>
              </a:rPr>
              <a:t>Warm-up</a:t>
            </a:r>
            <a:r>
              <a:rPr lang="en-US" sz="2000" dirty="0" smtClean="0">
                <a:solidFill>
                  <a:srgbClr val="0070C0"/>
                </a:solidFill>
              </a:rPr>
              <a:t>: </a:t>
            </a:r>
            <a:r>
              <a:rPr lang="en-US" sz="2000" dirty="0" smtClean="0"/>
              <a:t>video (destruction of rainforest)</a:t>
            </a:r>
            <a:endParaRPr lang="en-US" sz="2000" dirty="0"/>
          </a:p>
          <a:p>
            <a:endParaRPr lang="en-US" sz="2000" dirty="0">
              <a:solidFill>
                <a:srgbClr val="0070C0"/>
              </a:solidFill>
            </a:endParaRPr>
          </a:p>
          <a:p>
            <a:r>
              <a:rPr lang="en-US" sz="2000" b="1" dirty="0">
                <a:solidFill>
                  <a:srgbClr val="0070C0"/>
                </a:solidFill>
              </a:rPr>
              <a:t>Work Session</a:t>
            </a:r>
            <a:r>
              <a:rPr lang="en-US" sz="2000" dirty="0">
                <a:solidFill>
                  <a:srgbClr val="0070C0"/>
                </a:solidFill>
              </a:rPr>
              <a:t>: </a:t>
            </a:r>
            <a:r>
              <a:rPr lang="en-US" sz="2000" dirty="0"/>
              <a:t>Cloze Notes (Brain Wrinkles</a:t>
            </a:r>
            <a:r>
              <a:rPr lang="en-US" sz="2000" dirty="0" smtClean="0"/>
              <a:t>); Textbook p.346, 401; Environmental </a:t>
            </a:r>
            <a:r>
              <a:rPr lang="en-US" sz="2000" dirty="0"/>
              <a:t>issues of Latin </a:t>
            </a:r>
            <a:r>
              <a:rPr lang="en-US" sz="2000" dirty="0" smtClean="0"/>
              <a:t>America (air pollution and destruction of rain forest). Spain/Portugal colonization of Latin America (language and Religion); TB p.322-323</a:t>
            </a:r>
            <a:endParaRPr lang="en-US" sz="2000" dirty="0"/>
          </a:p>
          <a:p>
            <a:endParaRPr lang="en-US" sz="2000" dirty="0">
              <a:solidFill>
                <a:srgbClr val="0070C0"/>
              </a:solidFill>
            </a:endParaRPr>
          </a:p>
          <a:p>
            <a:r>
              <a:rPr lang="en-US" sz="2000" b="1" dirty="0">
                <a:solidFill>
                  <a:srgbClr val="0070C0"/>
                </a:solidFill>
              </a:rPr>
              <a:t>Closing:  </a:t>
            </a:r>
            <a:r>
              <a:rPr lang="en-US" sz="2000" dirty="0" smtClean="0"/>
              <a:t>Think-Pair-Share</a:t>
            </a:r>
            <a:endParaRPr lang="en-US" sz="2000" dirty="0"/>
          </a:p>
          <a:p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b="1" dirty="0">
                <a:solidFill>
                  <a:srgbClr val="0070C0"/>
                </a:solidFill>
              </a:rPr>
              <a:t>Reminders</a:t>
            </a:r>
            <a:r>
              <a:rPr lang="en-US" sz="2000" b="1" dirty="0" smtClean="0">
                <a:solidFill>
                  <a:srgbClr val="0070C0"/>
                </a:solidFill>
              </a:rPr>
              <a:t>: </a:t>
            </a:r>
            <a:r>
              <a:rPr lang="en-US" sz="2000" b="1" dirty="0" smtClean="0"/>
              <a:t>Quiz on Wednesday will cover G1,G2, H1b </a:t>
            </a:r>
            <a:endParaRPr lang="en-US" sz="2000" b="1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81600" y="0"/>
            <a:ext cx="396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Book Antiqua" pitchFamily="18" charset="0"/>
              </a:rPr>
              <a:t>Tuesday,  </a:t>
            </a:r>
            <a:r>
              <a:rPr lang="en-US" sz="2800" dirty="0">
                <a:latin typeface="Book Antiqua" pitchFamily="18" charset="0"/>
              </a:rPr>
              <a:t>January </a:t>
            </a:r>
            <a:r>
              <a:rPr lang="en-US" sz="2800" dirty="0" smtClean="0">
                <a:latin typeface="Book Antiqua" pitchFamily="18" charset="0"/>
              </a:rPr>
              <a:t>17</a:t>
            </a:r>
            <a:endParaRPr lang="en-US" sz="28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609600"/>
            <a:ext cx="518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R&amp;R on Thursday</a:t>
            </a:r>
            <a:endParaRPr lang="en-US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94692"/>
            <a:ext cx="9144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S6E4. Obtain, evaluate, and communicate information about how the sun, land, and water affect climate and weather. </a:t>
            </a:r>
          </a:p>
          <a:p>
            <a:endParaRPr lang="en-US" dirty="0"/>
          </a:p>
          <a:p>
            <a:r>
              <a:rPr lang="en-US" dirty="0"/>
              <a:t>a. Analyze and interpret data to compare and contrast the composition of Earth’s atmospheric layers (including the ozone layer) and greenhouse gases. </a:t>
            </a:r>
          </a:p>
          <a:p>
            <a:endParaRPr lang="en-US" dirty="0"/>
          </a:p>
          <a:p>
            <a:r>
              <a:rPr lang="en-US" dirty="0"/>
              <a:t>(</a:t>
            </a:r>
            <a:r>
              <a:rPr lang="en-US" i="1" dirty="0"/>
              <a:t>Clarification statement: Earth’s atmospheric layers include the troposphere, stratosphere, mesosphere, and thermosphere.) </a:t>
            </a:r>
          </a:p>
          <a:p>
            <a:endParaRPr lang="en-US" dirty="0"/>
          </a:p>
          <a:p>
            <a:r>
              <a:rPr lang="en-US" dirty="0"/>
              <a:t>b. Plan and carry out an investigation to demonstrate how energy from the sun transfers heat to air, land and water at different rates. </a:t>
            </a:r>
          </a:p>
          <a:p>
            <a:endParaRPr lang="en-US" dirty="0"/>
          </a:p>
          <a:p>
            <a:r>
              <a:rPr lang="en-US" dirty="0"/>
              <a:t>(</a:t>
            </a:r>
            <a:r>
              <a:rPr lang="en-US" i="1" dirty="0"/>
              <a:t>Clarification statement: Heat transfer should include the processes of conduction, convection, and radiation.) </a:t>
            </a:r>
          </a:p>
          <a:p>
            <a:endParaRPr lang="en-US" dirty="0"/>
          </a:p>
          <a:p>
            <a:r>
              <a:rPr lang="en-US" dirty="0"/>
              <a:t>c. Develop a model demonstrating the interaction between unequal heating and the rotation of the Earth that causes local and global wind systems. </a:t>
            </a:r>
          </a:p>
          <a:p>
            <a:endParaRPr lang="en-US" dirty="0"/>
          </a:p>
          <a:p>
            <a:r>
              <a:rPr lang="en-US" dirty="0"/>
              <a:t>d. Construct an explanation of the relationship between air pressure, weather fronts, and air masses and meteorological events such as tornados and thunderstorms. </a:t>
            </a:r>
          </a:p>
          <a:p>
            <a:endParaRPr lang="en-US" dirty="0"/>
          </a:p>
          <a:p>
            <a:r>
              <a:rPr lang="en-US" dirty="0"/>
              <a:t>e. Analyze and interpret weather data to explain the effects of moisture evaporating from the ocean on weather patterns and weather events such as hurricanes.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472</Words>
  <Application>Microsoft Office PowerPoint</Application>
  <PresentationFormat>On-screen Show (4:3)</PresentationFormat>
  <Paragraphs>46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Sylvia Porter</dc:creator>
  <cp:lastModifiedBy>Sylvia Porter</cp:lastModifiedBy>
  <cp:revision>3</cp:revision>
  <dcterms:created xsi:type="dcterms:W3CDTF">2023-01-29T03:37:47Z</dcterms:created>
  <dcterms:modified xsi:type="dcterms:W3CDTF">2023-01-29T04:02:40Z</dcterms:modified>
</cp:coreProperties>
</file>